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5" r:id="rId4"/>
    <p:sldId id="259" r:id="rId5"/>
    <p:sldId id="260" r:id="rId6"/>
    <p:sldId id="279" r:id="rId7"/>
    <p:sldId id="258" r:id="rId8"/>
    <p:sldId id="276" r:id="rId9"/>
    <p:sldId id="280" r:id="rId10"/>
    <p:sldId id="262" r:id="rId11"/>
    <p:sldId id="263" r:id="rId12"/>
    <p:sldId id="281" r:id="rId13"/>
    <p:sldId id="282" r:id="rId14"/>
    <p:sldId id="261" r:id="rId15"/>
    <p:sldId id="264" r:id="rId16"/>
    <p:sldId id="273" r:id="rId17"/>
    <p:sldId id="265" r:id="rId18"/>
    <p:sldId id="270" r:id="rId19"/>
    <p:sldId id="271" r:id="rId20"/>
    <p:sldId id="272" r:id="rId21"/>
    <p:sldId id="283" r:id="rId22"/>
    <p:sldId id="274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0" autoAdjust="0"/>
    <p:restoredTop sz="94660"/>
  </p:normalViewPr>
  <p:slideViewPr>
    <p:cSldViewPr>
      <p:cViewPr varScale="1">
        <p:scale>
          <a:sx n="30" d="100"/>
          <a:sy n="30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88421-916D-418E-BCD7-C19D2D142851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5A134-8C45-411B-B45D-023BE22DF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70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A134-8C45-411B-B45D-023BE22DF61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1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5A134-8C45-411B-B45D-023BE22DF61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0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65"/>
          <p:cNvSpPr>
            <a:spLocks noChangeArrowheads="1"/>
          </p:cNvSpPr>
          <p:nvPr/>
        </p:nvSpPr>
        <p:spPr bwMode="auto">
          <a:xfrm>
            <a:off x="179512" y="1196752"/>
            <a:ext cx="8784976" cy="3744416"/>
          </a:xfrm>
          <a:prstGeom prst="roundRect">
            <a:avLst>
              <a:gd name="adj" fmla="val 16667"/>
            </a:avLst>
          </a:prstGeom>
          <a:solidFill>
            <a:schemeClr val="tx1">
              <a:alpha val="86000"/>
            </a:schemeClr>
          </a:solidFill>
          <a:ln w="19050" algn="ctr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Особенности технологии приготовления дренирующих асфальтобетонных смесей и их транспортирование. </a:t>
            </a:r>
          </a:p>
          <a:p>
            <a:pPr algn="just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Физико-механические показатели дренирующих асфальтобетонов, регламентируемые в зарубежных странах и в СТО АВТОДОР </a:t>
            </a:r>
            <a:endParaRPr lang="ru-RU" sz="2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60648"/>
            <a:ext cx="5760640" cy="830997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Приготовление дренирующей асфальтобетонной смеси на АБЗ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340768"/>
            <a:ext cx="2808312" cy="646331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b">
            <a:spAutoFit/>
          </a:bodyPr>
          <a:lstStyle/>
          <a:p>
            <a:pPr algn="ctr">
              <a:buFont typeface="Wingdings" pitchFamily="2" charset="2"/>
              <a:buChar char="q"/>
            </a:pPr>
            <a:endParaRPr lang="ru-RU" sz="1200" b="1" i="1" dirty="0" smtClean="0"/>
          </a:p>
          <a:p>
            <a:pPr algn="ctr">
              <a:buFont typeface="Wingdings" pitchFamily="2" charset="2"/>
              <a:buChar char="q"/>
            </a:pPr>
            <a:r>
              <a:rPr lang="ru-RU" sz="1200" b="1" i="1" dirty="0" smtClean="0"/>
              <a:t>Температура компонентов смеси</a:t>
            </a:r>
          </a:p>
          <a:p>
            <a:pPr algn="ctr">
              <a:buFont typeface="Wingdings" pitchFamily="2" charset="2"/>
              <a:buChar char="q"/>
            </a:pPr>
            <a:endParaRPr lang="ru-RU" sz="12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1340768"/>
            <a:ext cx="2952328" cy="646331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1200" dirty="0" smtClean="0"/>
              <a:t> </a:t>
            </a:r>
            <a:r>
              <a:rPr lang="ru-RU" sz="1200" b="1" i="1" dirty="0" smtClean="0"/>
              <a:t> Время перемешивания дренирующих асфальтобетонных смесей при приготовлении на АБЗ</a:t>
            </a:r>
            <a:endParaRPr lang="ru-RU" sz="12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1342509"/>
            <a:ext cx="2592288" cy="646331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b">
            <a:spAutoFit/>
          </a:bodyPr>
          <a:lstStyle/>
          <a:p>
            <a:pPr algn="ctr"/>
            <a:endParaRPr lang="ru-RU" sz="1200" b="1" i="1" dirty="0" smtClean="0"/>
          </a:p>
          <a:p>
            <a:pPr algn="ctr">
              <a:buFont typeface="Wingdings" pitchFamily="2" charset="2"/>
              <a:buChar char="q"/>
            </a:pPr>
            <a:r>
              <a:rPr lang="ru-RU" sz="1200" b="1" i="1" dirty="0" smtClean="0"/>
              <a:t>Хранение смеси на АБЗ</a:t>
            </a:r>
          </a:p>
          <a:p>
            <a:pPr algn="ctr">
              <a:buFont typeface="Wingdings" pitchFamily="2" charset="2"/>
              <a:buChar char="q"/>
            </a:pP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2060848"/>
            <a:ext cx="3059832" cy="4493538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ru-RU" sz="1300" dirty="0" smtClean="0"/>
              <a:t> При перегреве смеси существует вероятность интенсивного старения </a:t>
            </a:r>
            <a:r>
              <a:rPr lang="ru-RU" sz="1300" dirty="0" err="1" smtClean="0"/>
              <a:t>оранического</a:t>
            </a:r>
            <a:r>
              <a:rPr lang="ru-RU" sz="1300" dirty="0" smtClean="0"/>
              <a:t> вяжущего, что может привести к преждевременным разрушениям на покрытии из дренирующего асфальтобетона.</a:t>
            </a:r>
          </a:p>
          <a:p>
            <a:pPr>
              <a:buBlip>
                <a:blip r:embed="rId2"/>
              </a:buBlip>
            </a:pPr>
            <a:endParaRPr lang="ru-RU" sz="1300" dirty="0" smtClean="0"/>
          </a:p>
          <a:p>
            <a:pPr algn="just">
              <a:buBlip>
                <a:blip r:embed="rId2"/>
              </a:buBlip>
            </a:pPr>
            <a:r>
              <a:rPr lang="ru-RU" sz="1300" dirty="0" smtClean="0"/>
              <a:t> Более низкая температура приготовления смеси может привести также к ухудшению ее качества по причине сохранения влажности минеральных материалов и снижению </a:t>
            </a:r>
            <a:r>
              <a:rPr lang="ru-RU" sz="1300" dirty="0" err="1" smtClean="0"/>
              <a:t>удобоукладываемости</a:t>
            </a:r>
            <a:r>
              <a:rPr lang="ru-RU" sz="1300" dirty="0" smtClean="0"/>
              <a:t> при уплотнении. </a:t>
            </a:r>
          </a:p>
          <a:p>
            <a:pPr>
              <a:buBlip>
                <a:blip r:embed="rId2"/>
              </a:buBlip>
            </a:pPr>
            <a:endParaRPr lang="ru-RU" sz="1300" dirty="0" smtClean="0"/>
          </a:p>
          <a:p>
            <a:pPr>
              <a:buBlip>
                <a:blip r:embed="rId2"/>
              </a:buBlip>
            </a:pPr>
            <a:r>
              <a:rPr lang="ru-RU" sz="1300" dirty="0" smtClean="0"/>
              <a:t> Низкая температура смеси при </a:t>
            </a:r>
          </a:p>
          <a:p>
            <a:pPr algn="just"/>
            <a:r>
              <a:rPr lang="ru-RU" sz="1300" dirty="0" smtClean="0"/>
              <a:t>уплотнении может быть причиной недостаточного сцепления с нижележащим слоем и привести при эксплуатации покрытий из дренирующего асфальтобетона к большому количеству дефектов в виде </a:t>
            </a:r>
            <a:r>
              <a:rPr lang="ru-RU" sz="1300" dirty="0" err="1" smtClean="0"/>
              <a:t>выкрашивания</a:t>
            </a:r>
            <a:r>
              <a:rPr lang="ru-RU" sz="1300" dirty="0" smtClean="0"/>
              <a:t> и шелушения. </a:t>
            </a:r>
            <a:endParaRPr lang="ru-RU" sz="13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2060848"/>
            <a:ext cx="2952328" cy="4093428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ru-RU" sz="1300" dirty="0" smtClean="0"/>
              <a:t>  Время перемешивания дренирующих асфальтобетонов должно быть изменено в сторону увеличения по сравнению с горячими плотными асфальтобетонными смесями. </a:t>
            </a:r>
          </a:p>
          <a:p>
            <a:pPr algn="just">
              <a:buBlip>
                <a:blip r:embed="rId2"/>
              </a:buBlip>
            </a:pPr>
            <a:r>
              <a:rPr lang="ru-RU" sz="1300" dirty="0" smtClean="0"/>
              <a:t>  Время сухого перемешивания должно быть увеличено с 5 до 15 секунд для того, чтобы обеспечить равномерное распределение стабилизирующих, структурирующих добавок, если они применяются.</a:t>
            </a:r>
          </a:p>
          <a:p>
            <a:pPr algn="just">
              <a:buBlip>
                <a:blip r:embed="rId2"/>
              </a:buBlip>
            </a:pPr>
            <a:r>
              <a:rPr lang="ru-RU" sz="1300" dirty="0" smtClean="0"/>
              <a:t>  Время перемешивания во многом будет зависеть от влажности минеральных материалов, объема замеса, состояния лопастей смесительной установки и т.д. Окончательное время перемешивания устанавливается после визуальной оценки однородности смеси.</a:t>
            </a:r>
            <a:endParaRPr lang="ru-RU" sz="13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44208" y="2132856"/>
            <a:ext cx="2627784" cy="3323987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ru-RU" sz="1400" dirty="0" smtClean="0"/>
              <a:t> Смесь из дренирующего асфальтобетона не должна храниться при высокой температуре в течение длительного времени, так как это может привести к стеканию органического вяжущего.</a:t>
            </a:r>
          </a:p>
          <a:p>
            <a:pPr algn="just">
              <a:buBlip>
                <a:blip r:embed="rId2"/>
              </a:buBlip>
            </a:pP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Опыт американских и европейских государств показывает, что максимальное время хранения такой смеси в бункере накопители не должно превышать двух часов, а рекомендуемое время составляет не более 1 часа. 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60648"/>
            <a:ext cx="5760640" cy="830997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Транспортировка дренирующей асфальтобетонной смеси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3591496" cy="2664296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5436096" y="4653136"/>
            <a:ext cx="3600400" cy="584775"/>
          </a:xfrm>
          <a:prstGeom prst="rect">
            <a:avLst/>
          </a:prstGeom>
          <a:solidFill>
            <a:schemeClr val="bg1">
              <a:alpha val="39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Система подогрева выхлопными газами на кузове автосамосвала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44824"/>
            <a:ext cx="5112568" cy="3416320"/>
          </a:xfrm>
          <a:prstGeom prst="rect">
            <a:avLst/>
          </a:prstGeom>
          <a:solidFill>
            <a:schemeClr val="bg1">
              <a:alpha val="57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ru-RU" dirty="0" smtClean="0"/>
              <a:t> Основной задачей при выполнении данной операции считается сохранение температуры смеси в нормативном диапазоне. </a:t>
            </a:r>
          </a:p>
          <a:p>
            <a:pPr algn="just">
              <a:lnSpc>
                <a:spcPct val="150000"/>
              </a:lnSpc>
              <a:buBlip>
                <a:blip r:embed="rId4"/>
              </a:buBlip>
            </a:pPr>
            <a:r>
              <a:rPr lang="ru-RU" dirty="0" smtClean="0"/>
              <a:t> Расстояние до объекта, время нахождения автомобиля со смесью в пути и минимальная температура ее уплотнения оказывают существенное влияние на сохранение качества асфальтобетона нормативным требованиям.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60648"/>
            <a:ext cx="5760640" cy="830997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Транспортировка дренирующей асфальтобетонной смеси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340768"/>
            <a:ext cx="7920880" cy="4662815"/>
          </a:xfrm>
          <a:prstGeom prst="rect">
            <a:avLst/>
          </a:prstGeom>
          <a:solidFill>
            <a:schemeClr val="bg1">
              <a:alpha val="57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Кузов автомобиля следует обрабатывать:	</a:t>
            </a:r>
          </a:p>
          <a:p>
            <a:pPr marL="266700" lvl="0" indent="-26670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мыльным раствором, концентрация  которого должна составлять                      1 пачка порошка на 1 тону воды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en-US" dirty="0" err="1" smtClean="0"/>
              <a:t>керосином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отработанным</a:t>
            </a:r>
            <a:r>
              <a:rPr lang="en-US" dirty="0" smtClean="0"/>
              <a:t> </a:t>
            </a:r>
            <a:r>
              <a:rPr lang="en-US" dirty="0" err="1" smtClean="0"/>
              <a:t>маслом</a:t>
            </a:r>
            <a:endParaRPr lang="ru-RU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 циклонной пылью или минеральным порошком в сухом состоянии  </a:t>
            </a:r>
          </a:p>
          <a:p>
            <a:pPr lvl="0">
              <a:lnSpc>
                <a:spcPct val="150000"/>
              </a:lnSpc>
            </a:pPr>
            <a:r>
              <a:rPr lang="ru-RU" dirty="0" smtClean="0"/>
              <a:t>      раздутым по кузову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  песком из отсева дробления (известняк) обработанным 3 % битума</a:t>
            </a:r>
          </a:p>
          <a:p>
            <a:pPr lvl="0">
              <a:lnSpc>
                <a:spcPct val="150000"/>
              </a:lnSpc>
            </a:pPr>
            <a:endParaRPr lang="ru-RU" dirty="0" smtClean="0"/>
          </a:p>
          <a:p>
            <a:pPr algn="just"/>
            <a:r>
              <a:rPr lang="ru-RU" b="1" i="1" dirty="0" smtClean="0"/>
              <a:t>Для смазки кузовов нельзя использовать дизельное топливо или нефть, так как они растворяют битум в асфальтобетонной смеси, что может привести к  изменению характеристик транспортируемой смеси. </a:t>
            </a:r>
            <a:endParaRPr lang="ru-RU" b="1" dirty="0" smtClean="0"/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5013176"/>
          <a:ext cx="8496944" cy="822960"/>
        </p:xfrm>
        <a:graphic>
          <a:graphicData uri="http://schemas.openxmlformats.org/drawingml/2006/table">
            <a:tbl>
              <a:tblPr/>
              <a:tblGrid>
                <a:gridCol w="3860084"/>
                <a:gridCol w="4636860"/>
              </a:tblGrid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Схема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загрузки самосвала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грузоподъемностью до 10 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Схема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загрузки самосвала 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грузоподъемностью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свыше 10 т.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Рисунок 1" descr="Untitle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378238" cy="28083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25" name="Рисунок 2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4355976" cy="27763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Прямоугольник 6"/>
          <p:cNvSpPr/>
          <p:nvPr/>
        </p:nvSpPr>
        <p:spPr>
          <a:xfrm>
            <a:off x="1691680" y="548680"/>
            <a:ext cx="5760640" cy="830997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Порционная загрузка дренирующей асфальтобетонной смеси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60648"/>
            <a:ext cx="5760640" cy="830997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Укладка и уплотнение дренирующей асфальтобетонной смеси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1844824"/>
            <a:ext cx="7056784" cy="3662541"/>
          </a:xfrm>
          <a:prstGeom prst="rect">
            <a:avLst/>
          </a:prstGeom>
          <a:solidFill>
            <a:schemeClr val="bg1">
              <a:alpha val="57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buBlip>
                <a:blip r:embed="rId2"/>
              </a:buBlip>
            </a:pPr>
            <a:endParaRPr lang="ru-RU" dirty="0" smtClean="0"/>
          </a:p>
          <a:p>
            <a:pPr lvl="0" algn="just"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sz="1600" dirty="0" smtClean="0"/>
              <a:t>Устройство слоя из дренирующего асфальтобетона на всю ширину покрытия таким образом, чтобы вода уходила в водоприемник;</a:t>
            </a:r>
          </a:p>
          <a:p>
            <a:pPr lvl="0"/>
            <a:endParaRPr lang="ru-RU" sz="1600" dirty="0" smtClean="0"/>
          </a:p>
          <a:p>
            <a:pPr algn="just">
              <a:buBlip>
                <a:blip r:embed="rId2"/>
              </a:buBlip>
            </a:pPr>
            <a:r>
              <a:rPr lang="ru-RU" sz="1600" dirty="0" smtClean="0"/>
              <a:t> Устройство слоя из дренирующего асфальтобетона на 10 см меньше чем ширина нижележащего слоя из плотного асфальтобетона с дальнейшим отводом воды по кювету;</a:t>
            </a:r>
          </a:p>
          <a:p>
            <a:endParaRPr lang="ru-RU" sz="1600" dirty="0" smtClean="0"/>
          </a:p>
          <a:p>
            <a:pPr lvl="0" algn="just">
              <a:buBlip>
                <a:blip r:embed="rId2"/>
              </a:buBlip>
            </a:pPr>
            <a:r>
              <a:rPr lang="ru-RU" sz="1600" dirty="0" smtClean="0"/>
              <a:t> Устройство слоя из дренирующего асфальтобетона не на всю ширину с уменьшением его толщины и снижением уклона для дальнейшего отвода воды по плотному покрытию за счет проектных величин.</a:t>
            </a:r>
          </a:p>
          <a:p>
            <a:pPr lvl="0">
              <a:buBlip>
                <a:blip r:embed="rId2"/>
              </a:buBlip>
            </a:pPr>
            <a:endParaRPr lang="ru-RU" sz="1600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 lvl="0">
              <a:buBlip>
                <a:blip r:embed="rId2"/>
              </a:buBlip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260648"/>
            <a:ext cx="6552728" cy="830997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Укладка и уплотнение дренирующей асфальтобетонной смеси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552728" cy="187220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933056"/>
            <a:ext cx="6552728" cy="223224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1475656" y="3212976"/>
            <a:ext cx="6552728" cy="523220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Обработка поверхности горячего плотного асфальтобетона битумной эмульсией перед устройством слоя из дренирующей асфальтобетонной смеси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6237312"/>
            <a:ext cx="6552728" cy="523220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Изображение </a:t>
            </a:r>
            <a:r>
              <a:rPr lang="ru-RU" sz="1400" b="1" i="1" dirty="0" err="1" smtClean="0"/>
              <a:t>асфальтоукладчика</a:t>
            </a:r>
            <a:r>
              <a:rPr lang="ru-RU" sz="1400" b="1" i="1" dirty="0" smtClean="0"/>
              <a:t> и перегружателя, применяемых при устройстве слоя из дренирующей асфальтобетонной смеси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60648"/>
            <a:ext cx="5760640" cy="830997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Приготовление дренирующей асфальтобетонной смеси в лаборатории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RT-GYR-EN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124744"/>
            <a:ext cx="2952328" cy="46085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Прямоугольник 6"/>
          <p:cNvSpPr/>
          <p:nvPr/>
        </p:nvSpPr>
        <p:spPr>
          <a:xfrm>
            <a:off x="827584" y="5877272"/>
            <a:ext cx="3384376" cy="369332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Формовочный пресс ПО-500</a:t>
            </a:r>
          </a:p>
        </p:txBody>
      </p:sp>
      <p:pic>
        <p:nvPicPr>
          <p:cNvPr id="8" name="Рисунок 7" descr="23849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24744"/>
            <a:ext cx="3024336" cy="46109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Прямоугольник 8"/>
          <p:cNvSpPr/>
          <p:nvPr/>
        </p:nvSpPr>
        <p:spPr>
          <a:xfrm>
            <a:off x="5148064" y="5877272"/>
            <a:ext cx="3816424" cy="369332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 err="1" smtClean="0"/>
              <a:t>Компактор</a:t>
            </a:r>
            <a:r>
              <a:rPr lang="ru-RU" dirty="0" smtClean="0"/>
              <a:t> </a:t>
            </a:r>
            <a:r>
              <a:rPr lang="en-US" dirty="0" smtClean="0"/>
              <a:t>CRT-GYR-EN </a:t>
            </a:r>
            <a:r>
              <a:rPr lang="ru-RU" dirty="0" smtClean="0"/>
              <a:t>гиратор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552728" cy="830997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Контроль качества и приемка работ при работе с дренирующей асфальтобетонной смесью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40768"/>
            <a:ext cx="3096344" cy="461665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400" dirty="0" smtClean="0"/>
              <a:t> США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340768"/>
            <a:ext cx="2520280" cy="461665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400" dirty="0" smtClean="0"/>
              <a:t> Испания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1340768"/>
            <a:ext cx="2880320" cy="461665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400" dirty="0" smtClean="0"/>
              <a:t> Великобритания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060848"/>
            <a:ext cx="3059832" cy="3754874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ru-RU" sz="1300" dirty="0" smtClean="0"/>
              <a:t>  </a:t>
            </a:r>
            <a:r>
              <a:rPr lang="ru-RU" sz="1400" dirty="0" smtClean="0"/>
              <a:t>должны быть выполнены две серии испытаний в день, включающие определение зернового состава смеси, содержания в ней вяжущего и количества воздушных пор, а также показателя стекания вяжущего.</a:t>
            </a:r>
          </a:p>
          <a:p>
            <a:pPr algn="just">
              <a:buBlip>
                <a:blip r:embed="rId2"/>
              </a:buBlip>
            </a:pPr>
            <a:r>
              <a:rPr lang="ru-RU" sz="1400" dirty="0" smtClean="0"/>
              <a:t> время, в которое производится отбор образцов, должно каждый раз меняться, чтобы не оказать влияние на результаты</a:t>
            </a:r>
          </a:p>
          <a:p>
            <a:pPr algn="just">
              <a:buBlip>
                <a:blip r:embed="rId2"/>
              </a:buBlip>
            </a:pPr>
            <a:r>
              <a:rPr lang="ru-RU" sz="1400" dirty="0" smtClean="0"/>
              <a:t> оценка качества устраиваемого слоя определяется  по содержанию вяжущего и наличию воздушных пустот, а также по результатам выполнения визуального осмотра смеси после уплотнения</a:t>
            </a:r>
            <a:endParaRPr lang="ru-RU" sz="13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2060848"/>
            <a:ext cx="2520280" cy="181588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ru-RU" sz="1400" dirty="0" smtClean="0"/>
              <a:t> одним из критериев качества является воздушное содержание пустот, при этом максимальное отклонение содержания воздушных пустот от нормативных значений должно быть не более 2 %.</a:t>
            </a:r>
            <a:endParaRPr lang="ru-RU" sz="13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2060848"/>
            <a:ext cx="2880320" cy="1384995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400" dirty="0" smtClean="0"/>
              <a:t> основной акцент делается на определение фильтрационной способности дренирующего асфальтобетона, прежде чем любое движение по участку будет разрешено. </a:t>
            </a:r>
            <a:endParaRPr lang="ru-RU" sz="1300" dirty="0"/>
          </a:p>
        </p:txBody>
      </p:sp>
      <p:pic>
        <p:nvPicPr>
          <p:cNvPr id="9" name="Рисунок 8" descr="image1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005064"/>
            <a:ext cx="3714317" cy="2742211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056784" cy="830997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Физико-механические показатели дренирующего асфальтобетона в зарубежных странах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3528" y="2852936"/>
            <a:ext cx="8496944" cy="3170099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2222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b="1" dirty="0" smtClean="0"/>
              <a:t>Наименование показателей асфальтобетонной смеси и асфальтобетона:</a:t>
            </a:r>
          </a:p>
          <a:p>
            <a:pPr>
              <a:buBlip>
                <a:blip r:embed="rId2"/>
              </a:buBlip>
            </a:pPr>
            <a:r>
              <a:rPr lang="ru-RU" sz="2000" dirty="0" smtClean="0"/>
              <a:t> Содержание пустот</a:t>
            </a:r>
          </a:p>
          <a:p>
            <a:pPr>
              <a:buBlip>
                <a:blip r:embed="rId2"/>
              </a:buBlip>
            </a:pPr>
            <a:r>
              <a:rPr lang="ru-RU" sz="2000" dirty="0" smtClean="0"/>
              <a:t> Содержание вяжущего, %</a:t>
            </a:r>
          </a:p>
          <a:p>
            <a:pPr>
              <a:buBlip>
                <a:blip r:embed="rId2"/>
              </a:buBlip>
            </a:pPr>
            <a:r>
              <a:rPr lang="ru-RU" sz="2000" dirty="0" smtClean="0"/>
              <a:t> Пористость </a:t>
            </a:r>
          </a:p>
          <a:p>
            <a:pPr>
              <a:buBlip>
                <a:blip r:embed="rId2"/>
              </a:buBlip>
            </a:pPr>
            <a:r>
              <a:rPr lang="ru-RU" sz="2000" dirty="0" smtClean="0"/>
              <a:t> Стекание, %</a:t>
            </a:r>
          </a:p>
          <a:p>
            <a:pPr>
              <a:buBlip>
                <a:blip r:embed="rId2"/>
              </a:buBlip>
            </a:pPr>
            <a:r>
              <a:rPr lang="ru-RU" sz="2000" dirty="0" smtClean="0"/>
              <a:t> </a:t>
            </a:r>
            <a:r>
              <a:rPr lang="ru-RU" sz="2000" dirty="0" err="1" smtClean="0"/>
              <a:t>Истираемость</a:t>
            </a:r>
            <a:r>
              <a:rPr lang="ru-RU" sz="2000" dirty="0" smtClean="0"/>
              <a:t> до старения, % </a:t>
            </a:r>
          </a:p>
          <a:p>
            <a:pPr>
              <a:buBlip>
                <a:blip r:embed="rId2"/>
              </a:buBlip>
            </a:pPr>
            <a:r>
              <a:rPr lang="ru-RU" sz="2000" dirty="0" smtClean="0"/>
              <a:t> </a:t>
            </a:r>
            <a:r>
              <a:rPr lang="ru-RU" sz="2000" dirty="0" err="1" smtClean="0"/>
              <a:t>Истираемость</a:t>
            </a:r>
            <a:r>
              <a:rPr lang="ru-RU" sz="2000" dirty="0" smtClean="0"/>
              <a:t> после  старения, %</a:t>
            </a:r>
          </a:p>
          <a:p>
            <a:pPr>
              <a:buBlip>
                <a:blip r:embed="rId2"/>
              </a:buBlip>
            </a:pPr>
            <a:r>
              <a:rPr lang="ru-RU" sz="2000" dirty="0" smtClean="0"/>
              <a:t> </a:t>
            </a:r>
            <a:r>
              <a:rPr lang="en-US" sz="2000" dirty="0" smtClean="0"/>
              <a:t>TSR</a:t>
            </a:r>
            <a:endParaRPr lang="ru-RU" sz="2000" dirty="0" smtClean="0"/>
          </a:p>
          <a:p>
            <a:pPr>
              <a:buBlip>
                <a:blip r:embed="rId2"/>
              </a:buBlip>
            </a:pPr>
            <a:r>
              <a:rPr lang="ru-RU" sz="2000" dirty="0" smtClean="0"/>
              <a:t> Коэффициент фильтрации, в час</a:t>
            </a:r>
          </a:p>
          <a:p>
            <a:endParaRPr lang="ru-RU" sz="2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23528" y="1340768"/>
            <a:ext cx="8496944" cy="1323439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2222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b="1" dirty="0" smtClean="0"/>
              <a:t>Наименование показателей минерального материала:</a:t>
            </a:r>
          </a:p>
          <a:p>
            <a:pPr>
              <a:buBlip>
                <a:blip r:embed="rId2"/>
              </a:buBlip>
            </a:pPr>
            <a:r>
              <a:rPr lang="ru-RU" sz="2000" dirty="0" smtClean="0"/>
              <a:t> Метод </a:t>
            </a:r>
            <a:r>
              <a:rPr lang="en-US" sz="2000" dirty="0" smtClean="0"/>
              <a:t>LA</a:t>
            </a:r>
            <a:r>
              <a:rPr lang="ru-RU" sz="2000" dirty="0" smtClean="0"/>
              <a:t>,%</a:t>
            </a:r>
          </a:p>
          <a:p>
            <a:pPr>
              <a:buBlip>
                <a:blip r:embed="rId2"/>
              </a:buBlip>
            </a:pPr>
            <a:r>
              <a:rPr lang="ru-RU" sz="2000" dirty="0" smtClean="0"/>
              <a:t> Содержание дробленных зерен, %</a:t>
            </a:r>
          </a:p>
          <a:p>
            <a:pPr>
              <a:buBlip>
                <a:blip r:embed="rId2"/>
              </a:buBlip>
            </a:pPr>
            <a:r>
              <a:rPr lang="ru-RU" sz="2000" dirty="0" smtClean="0"/>
              <a:t> Содержание материала игловатой и лещадной формы,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260648"/>
            <a:ext cx="6552728" cy="830997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Физико-механические показатели дренирующего асфальтобетона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632848" cy="526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476672"/>
            <a:ext cx="3600400" cy="461665"/>
          </a:xfrm>
          <a:prstGeom prst="rect">
            <a:avLst/>
          </a:prstGeom>
          <a:solidFill>
            <a:schemeClr val="tx1">
              <a:alpha val="83000"/>
            </a:schemeClr>
          </a:solidFill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Стадии строительства</a:t>
            </a: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340768"/>
            <a:ext cx="3600400" cy="461665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 приготовление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988840"/>
            <a:ext cx="3600400" cy="461665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 транспортировка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564904"/>
            <a:ext cx="3600400" cy="461665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 укладка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140968"/>
            <a:ext cx="3600400" cy="461665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уплотнение</a:t>
            </a:r>
          </a:p>
        </p:txBody>
      </p:sp>
      <p:pic>
        <p:nvPicPr>
          <p:cNvPr id="10" name="Рисунок 9" descr="image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340768"/>
            <a:ext cx="5292080" cy="22741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Рисунок 13" descr="asstir160nov003_enl.jpg"/>
          <p:cNvPicPr>
            <a:picLocks noChangeAspect="1"/>
          </p:cNvPicPr>
          <p:nvPr/>
        </p:nvPicPr>
        <p:blipFill>
          <a:blip r:embed="rId3" cstate="print"/>
          <a:srcRect l="53028" t="5885"/>
          <a:stretch>
            <a:fillRect/>
          </a:stretch>
        </p:blipFill>
        <p:spPr>
          <a:xfrm>
            <a:off x="2483768" y="4509120"/>
            <a:ext cx="1080119" cy="16249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Рисунок 14" descr="image102.jpg"/>
          <p:cNvPicPr>
            <a:picLocks noChangeAspect="1"/>
          </p:cNvPicPr>
          <p:nvPr/>
        </p:nvPicPr>
        <p:blipFill>
          <a:blip r:embed="rId4" cstate="print"/>
          <a:srcRect t="4874" r="1303" b="2529"/>
          <a:stretch>
            <a:fillRect/>
          </a:stretch>
        </p:blipFill>
        <p:spPr>
          <a:xfrm>
            <a:off x="3707904" y="4725144"/>
            <a:ext cx="2376264" cy="1368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Рисунок 15" descr="image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4725144"/>
            <a:ext cx="2843808" cy="13401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Рисунок 16" descr="proizvodstvo.jpg"/>
          <p:cNvPicPr>
            <a:picLocks noChangeAspect="1"/>
          </p:cNvPicPr>
          <p:nvPr/>
        </p:nvPicPr>
        <p:blipFill>
          <a:blip r:embed="rId6" cstate="print"/>
          <a:srcRect l="5713" t="11363" r="5229" b="14781"/>
          <a:stretch>
            <a:fillRect/>
          </a:stretch>
        </p:blipFill>
        <p:spPr>
          <a:xfrm>
            <a:off x="107504" y="4725144"/>
            <a:ext cx="2212197" cy="12241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60648"/>
            <a:ext cx="7272808" cy="830997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Физико-механические показатели дренирующего асфальтобетона по СТО АВТОДОР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1268760"/>
          <a:ext cx="7848873" cy="3518559"/>
        </p:xfrm>
        <a:graphic>
          <a:graphicData uri="http://schemas.openxmlformats.org/drawingml/2006/table">
            <a:tbl>
              <a:tblPr/>
              <a:tblGrid>
                <a:gridCol w="5544616"/>
                <a:gridCol w="1080120"/>
                <a:gridCol w="264338"/>
                <a:gridCol w="959799"/>
              </a:tblGrid>
              <a:tr h="269301">
                <a:tc rowSpan="2"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-17780"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Значение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-17780"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</a:tr>
              <a:tr h="2693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778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1 тип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1778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2 тип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-17780"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</a:tr>
              <a:tr h="677370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Остаточная пористость, % по объему: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образцов из смесей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686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образцов из смесей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Св. 12 до 16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Св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16 до 24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</a:tr>
              <a:tr h="338686"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образцов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из покрытия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Св. 10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Св. 14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</a:tr>
              <a:tr h="538602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 стекания вяжущего смеси, % по массе, не более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0.2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7928">
                <a:tc>
                  <a:txBody>
                    <a:bodyPr/>
                    <a:lstStyle/>
                    <a:p>
                      <a:pPr marL="16002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Коэффициент морозостойкости образцов из смесей: при 25 циклов замораживания и оттаивания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не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менее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0.85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685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Скорость фильтрации в покрытии , см/сек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не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менее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не</a:t>
                      </a: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 smtClean="0">
                          <a:latin typeface="+mn-lt"/>
                          <a:ea typeface="Times New Roman"/>
                          <a:cs typeface="Times New Roman"/>
                        </a:rPr>
                        <a:t>менее</a:t>
                      </a:r>
                      <a:r>
                        <a:rPr lang="en-US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60648"/>
            <a:ext cx="7272808" cy="830997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Физико-механические показатели дренирующего асфальтобетона по СТО «ОАО КДБ»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340768"/>
          <a:ext cx="8568953" cy="5110711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{35758FB7-9AC5-4552-8A53-C91805E547FA}</a:tableStyleId>
              </a:tblPr>
              <a:tblGrid>
                <a:gridCol w="430161"/>
                <a:gridCol w="5377877"/>
                <a:gridCol w="2760915"/>
              </a:tblGrid>
              <a:tr h="2728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Значение показателя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9493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820" indent="-838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Остаточная пористость в зависимости </a:t>
                      </a:r>
                      <a:r>
                        <a:rPr lang="ru-RU" sz="1400" dirty="0" smtClean="0"/>
                        <a:t>от</a:t>
                      </a:r>
                    </a:p>
                    <a:p>
                      <a:pPr marL="83820" indent="-838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дорожно-климатической </a:t>
                      </a:r>
                      <a:r>
                        <a:rPr lang="ru-RU" sz="1400" dirty="0"/>
                        <a:t>зоны (ДКЗ), % по объему:</a:t>
                      </a:r>
                    </a:p>
                    <a:p>
                      <a:pPr marL="83820" indent="-838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                          - для </a:t>
                      </a:r>
                      <a:r>
                        <a:rPr lang="en-US" sz="1400" dirty="0"/>
                        <a:t>II-III </a:t>
                      </a:r>
                      <a:r>
                        <a:rPr lang="ru-RU" sz="1400" dirty="0"/>
                        <a:t>ДКЗ</a:t>
                      </a:r>
                    </a:p>
                    <a:p>
                      <a:pPr marL="83820" indent="-838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                          - для </a:t>
                      </a:r>
                      <a:r>
                        <a:rPr lang="en-US" sz="1400" dirty="0"/>
                        <a:t>IV</a:t>
                      </a:r>
                      <a:r>
                        <a:rPr lang="ru-RU" sz="1400" dirty="0"/>
                        <a:t>-</a:t>
                      </a:r>
                      <a:r>
                        <a:rPr lang="en-US" sz="1400" dirty="0"/>
                        <a:t>V</a:t>
                      </a:r>
                      <a:r>
                        <a:rPr lang="ru-RU" sz="1400" dirty="0"/>
                        <a:t> ДКЗ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от 14 до 24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от 20 до 30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818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8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Предел прочности при сжатии образцов из смеси, МПа </a:t>
                      </a:r>
                    </a:p>
                    <a:p>
                      <a:pPr marL="838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 при температуре 20 </a:t>
                      </a:r>
                      <a:r>
                        <a:rPr lang="ru-RU" sz="1400" baseline="30000" dirty="0"/>
                        <a:t>0</a:t>
                      </a:r>
                      <a:r>
                        <a:rPr lang="ru-RU" sz="1400" dirty="0"/>
                        <a:t>С, не менее</a:t>
                      </a:r>
                    </a:p>
                    <a:p>
                      <a:pPr marL="838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- при температуре 50 </a:t>
                      </a:r>
                      <a:r>
                        <a:rPr lang="ru-RU" sz="1400" baseline="30000" dirty="0"/>
                        <a:t>0</a:t>
                      </a:r>
                      <a:r>
                        <a:rPr lang="ru-RU" sz="1400" dirty="0"/>
                        <a:t>С, не менее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1,8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342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indent="-514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Показатель стекания вяжущего смеси, % по массе, не более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0,20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5456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Коэффициент морозостойкости образцов из смесей при                        5 циклах замораживания и оттаивания, не менее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0,85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2728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Коэффициент фильтрации, см/ч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400 - 750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5456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Коэффициент фильтрации после 14 суток старения, см/ч,             не менее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2728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Коэффициент водостойкости, не менее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0,75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2728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Коэффициент уплотнения, не менее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0,97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818420"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161" marR="50161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552728" cy="830997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Качество дренирующих                          асфальтобетонных смесей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3528" y="1412776"/>
            <a:ext cx="8496944" cy="4739759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2222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Смеси должны быть однородными. Однородность открытых высокопористых дренирующих асфальтобетонных смесей оценивается по ГОСТ 12801 коэффициентом вариации предела прочности при сжатии при температуре 50 </a:t>
            </a:r>
            <a:r>
              <a:rPr lang="ru-RU" sz="2000" baseline="30000" dirty="0" smtClean="0"/>
              <a:t>0</a:t>
            </a:r>
            <a:r>
              <a:rPr lang="ru-RU" sz="2000" dirty="0" smtClean="0"/>
              <a:t>С. </a:t>
            </a:r>
          </a:p>
          <a:p>
            <a:pPr algn="just"/>
            <a:r>
              <a:rPr lang="ru-RU" sz="2000" dirty="0" smtClean="0"/>
              <a:t> Коэффициент вариации должен быть не более 0,16.</a:t>
            </a:r>
          </a:p>
          <a:p>
            <a:pPr algn="just"/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ПДА-С должна быть устойчива к расслоению в процессе транспортирования и загрузке-выгрузке. Устойчивость к расслоению определяют в соответствии приложении В, по показателю стекания вяжущего, который должен быть не более 0,20% по массе.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1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подборе состава смеси рекомендуется, чтобы показатель стекания вяжущего находится в пределах от 0,07% до 0,15 по массе.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408712" cy="830997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Качество дренирующих                          асфальтобетонных смесей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1528762"/>
          <a:ext cx="7704855" cy="5140600"/>
        </p:xfrm>
        <a:graphic>
          <a:graphicData uri="http://schemas.openxmlformats.org/drawingml/2006/table">
            <a:tbl>
              <a:tblPr/>
              <a:tblGrid>
                <a:gridCol w="5544616"/>
                <a:gridCol w="576064"/>
                <a:gridCol w="1584175"/>
              </a:tblGrid>
              <a:tr h="2206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Приемосдаточные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испытания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Периодические испытания, Оценка соответствия Заказчика, подтверждение типа смеси,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сертификацмия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Пористость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минеральной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части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, %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Остаточная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пористость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, %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битума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смеси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Зерновой состав минеральной части смеси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плотность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, г/см³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242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Предел прочности при сжатии, МПА, при: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температуре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 50ºC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235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Сцепление вяжущего с минеральной частью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445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Устойчивость к расслаиванию по показателю стекания вяжущего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303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Истинная плотность, г/см</a:t>
                      </a:r>
                      <a:r>
                        <a:rPr lang="en-US" sz="1400" b="1" baseline="30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  <a:tr h="290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Коэффициент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морозостойкости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64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332656"/>
            <a:ext cx="5184576" cy="461665"/>
          </a:xfrm>
          <a:prstGeom prst="rect">
            <a:avLst/>
          </a:prstGeom>
          <a:solidFill>
            <a:schemeClr val="tx1">
              <a:alpha val="64000"/>
            </a:schemeClr>
          </a:solidFill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Дренирующий асфальтобетон</a:t>
            </a:r>
            <a:endParaRPr lang="ru-RU" sz="2400" dirty="0" smtClean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92080" y="1484784"/>
            <a:ext cx="3744416" cy="830997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/>
              </a:rPr>
              <a:t>Фактура дренирующего покрытия</a:t>
            </a:r>
          </a:p>
        </p:txBody>
      </p:sp>
      <p:pic>
        <p:nvPicPr>
          <p:cNvPr id="7" name="Picture 5" descr="\\192.168.128.128\отчёты\НИОКР\НИИ договор №1712\фото призентация\DSCN0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20" y="1558008"/>
            <a:ext cx="4768850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:\Екатеринбург 2014\DSCN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608" y="2566070"/>
            <a:ext cx="5400675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5517232"/>
            <a:ext cx="3168352" cy="864096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/>
              </a:rPr>
              <a:t>Фактура ЩМА покрытия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8640"/>
            <a:ext cx="7920880" cy="830997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</a:rPr>
              <a:t>Технические требования к дренирующим асфальтобетонным смесям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412776"/>
            <a:ext cx="7920880" cy="5078313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Запасы должны быть подготовлены в достаточном объеме на весь период строительства.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Для приготовления дренирующих асфальтобетонных смесей необходимо применять щебень из плотных горных пород с размером фракций от 5 до 10 мм, св. 10 мм до 15 мм, св. 10 до 20 мм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Допускается применять щебень по зарубежным нормам при условии соответствия его качества требованиям настоящего стандарта организации.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Материалы должны храниться на подготовленной площадке с твердым покрытием, быть чистыми и защищенными от воздействия осадков навесом. Каждая фракция применяемого минерального компонента должна храниться в отдельном штабеле, предотвращая их перемешивания в процессе работы погрузчиком.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60648"/>
            <a:ext cx="5760640" cy="830997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Хранение и дозирование органического вяжущего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412776"/>
            <a:ext cx="7920880" cy="5078313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Подготовка и хранение органического вяжущего применяемого в дренирующих смесях подобно его  подготовке и хранению при приготовлении горячих асфальтобетонных смесей.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Если необходимо применять отличительную марку вяжущего от той, которая имеется в хранилище, на АБЗ должен быть второй резервуар или рабочая емкость, через которую и следует осуществлять работу.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Важной задачей при разогреве органического вяжущего и его подачи в смесительную установку остается сохранение требуемой температуры, которую следует контролировать не менее чем в трех местах: в хранилище, рабочей емкости и непосредственно перед впрыскиванием вяжущего в смесительную установку.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260648"/>
            <a:ext cx="5400600" cy="461665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Дозирование минеральных материалов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124744"/>
            <a:ext cx="7920880" cy="5493812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При приготовлении смесей на </a:t>
            </a:r>
            <a:r>
              <a:rPr lang="ru-RU" smtClean="0"/>
              <a:t>АБЗ подачу </a:t>
            </a:r>
            <a:r>
              <a:rPr lang="ru-RU" dirty="0" smtClean="0"/>
              <a:t>крупной щебеночной фракции рекомендуется выполнять через несколько бункеров предварительного дозирования из-за ее повышенного расхода. Это позволит обеспечить однородность смеси и уменьшить временные затраты, связанные с ее дозированием согласно рецепту.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Завод должен четко дозировать и доставлять в сушильный барабан материалы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Органическое вяжущее дозируется аналогично технологии приготовления горячих плотных асфальтобетонов, но в зависимости от применяемой марки исходного битума может иметь более высокую температуру подачи в смесительную емкость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Подача стабилизирующей добавки должна осуществляться через отдельный дозатор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12776"/>
            <a:ext cx="8820472" cy="424731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 w="2222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Приготовление дренирующих асфальтобетонов во многом схоже с технологией         приготовления из щебеночно-мастичных асфальтобетонов.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Допустимые отклонения содержания компонентов в смеси от проектного значения не должны превышать: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щебень ± 3,0 % по массе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 песок из отсевов дробления ± 1,5 % по массе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 активированный минеральный порошок ± 1,0 % по массе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 органическое вяжущее и добавки ± 0,5 % по массе</a:t>
            </a:r>
            <a:endParaRPr lang="ru-RU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Максимальное время хранение дренирующих асфальтобетонных смесей должно составлять не более 1 часа в США и не допускается по СТО АВТОДОР.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332656"/>
            <a:ext cx="5184576" cy="461665"/>
          </a:xfrm>
          <a:prstGeom prst="rect">
            <a:avLst/>
          </a:prstGeom>
          <a:solidFill>
            <a:schemeClr val="tx1">
              <a:alpha val="64000"/>
            </a:schemeClr>
          </a:solidFill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Дренирующий асфальтобетон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60648"/>
            <a:ext cx="5760640" cy="830997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Приготовление дренирующей асфальтобетонной смеси на АБЗ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196752"/>
            <a:ext cx="8424936" cy="646331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b="1" dirty="0" smtClean="0"/>
              <a:t>Технологический процесс приготовления дренирующих асфальтобетонных смесей включает следующие основные операции: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496" y="1916832"/>
            <a:ext cx="9073008" cy="4247317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 подготовка минеральных материалов (подача и предварительное дозирование, высушивание и нагрев щебня, песка из отсевов дробления до требуемой температуры, а также пофракционное их дозирование);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 подача и дозирование в смеситель холодных минерального порошка, стабилизирующей добавки и полимерного модификатора, если такой применяется;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 «сухое» перемешивание горячих минеральных материалов с холодными минеральным порошком, стабилизирующей добавкой и полимерным модификатором;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 дозирование органического вяжущего и подача его в смеситель;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 «мокрое» перемешивание всех компонентов смеси с последующей выгрузкой непосредственно в автомобили-самосвалы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176464"/>
          </a:xfrm>
          <a:solidFill>
            <a:schemeClr val="bg1">
              <a:lumMod val="95000"/>
              <a:alpha val="6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lvl="2" algn="ctr">
              <a:buNone/>
            </a:pPr>
            <a:r>
              <a:rPr lang="ru-RU" sz="1800" b="1" dirty="0" smtClean="0"/>
              <a:t>Обязательно должны измеряться: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/>
              <a:t>температура минеральных материалов в сушильном барабане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/>
              <a:t>температура материалов, поступающих в мешалку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/>
              <a:t>температура битума в расходной емкости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/>
              <a:t>температура смеси на выходе из мешалки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/>
              <a:t>температура смеси в бункере накопителе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/>
              <a:t>масса материалов, поступающих в мешалку</a:t>
            </a:r>
          </a:p>
          <a:p>
            <a:pPr lvl="0">
              <a:lnSpc>
                <a:spcPct val="150000"/>
              </a:lnSpc>
            </a:pPr>
            <a:r>
              <a:rPr lang="en-US" sz="2000" dirty="0" err="1" smtClean="0"/>
              <a:t>время</a:t>
            </a:r>
            <a:r>
              <a:rPr lang="en-US" sz="2000" dirty="0" smtClean="0"/>
              <a:t> </a:t>
            </a:r>
            <a:r>
              <a:rPr lang="en-US" sz="2000" dirty="0" err="1" smtClean="0"/>
              <a:t>перемешивани</a:t>
            </a:r>
            <a:r>
              <a:rPr lang="ru-RU" sz="2000" dirty="0" smtClean="0"/>
              <a:t>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60648"/>
            <a:ext cx="5760640" cy="830997"/>
          </a:xfrm>
          <a:prstGeom prst="rect">
            <a:avLst/>
          </a:prstGeom>
          <a:solidFill>
            <a:schemeClr val="tx1">
              <a:alpha val="63000"/>
            </a:schemeClr>
          </a:solidFill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Приготовление дренирующей асфальтобетонной смеси на АБЗ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1663</Words>
  <Application>Microsoft Office PowerPoint</Application>
  <PresentationFormat>On-screen Show (4:3)</PresentationFormat>
  <Paragraphs>223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Качество дренирующих                          асфальтобетонных смесей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Голюбин КД</dc:creator>
  <cp:lastModifiedBy>HP6</cp:lastModifiedBy>
  <cp:revision>112</cp:revision>
  <dcterms:created xsi:type="dcterms:W3CDTF">2015-05-13T08:06:07Z</dcterms:created>
  <dcterms:modified xsi:type="dcterms:W3CDTF">2015-06-10T09:00:13Z</dcterms:modified>
</cp:coreProperties>
</file>